
<file path=[Content_Types].xml><?xml version="1.0" encoding="utf-8"?>
<Types xmlns="http://schemas.openxmlformats.org/package/2006/content-types"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7" r:id="rId3"/>
    <p:sldId id="260" r:id="rId4"/>
    <p:sldId id="261" r:id="rId5"/>
    <p:sldId id="262" r:id="rId6"/>
    <p:sldId id="265" r:id="rId7"/>
    <p:sldId id="258" r:id="rId8"/>
    <p:sldId id="263" r:id="rId9"/>
    <p:sldId id="264" r:id="rId1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420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75b4d89939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75b4d89939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75b4d89939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75b4d89939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50327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>
          <a:extLst>
            <a:ext uri="{FF2B5EF4-FFF2-40B4-BE49-F238E27FC236}">
              <a16:creationId xmlns:a16="http://schemas.microsoft.com/office/drawing/2014/main" id="{8346EFF1-4E72-767A-BA8D-441098110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75b4d89939_0_3:notes">
            <a:extLst>
              <a:ext uri="{FF2B5EF4-FFF2-40B4-BE49-F238E27FC236}">
                <a16:creationId xmlns:a16="http://schemas.microsoft.com/office/drawing/2014/main" id="{358C527A-772E-AA30-3C01-86D80F84F22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75b4d89939_0_3:notes">
            <a:extLst>
              <a:ext uri="{FF2B5EF4-FFF2-40B4-BE49-F238E27FC236}">
                <a16:creationId xmlns:a16="http://schemas.microsoft.com/office/drawing/2014/main" id="{8C176104-37BE-81C3-D6BB-541D368AD3B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13727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>
          <a:extLst>
            <a:ext uri="{FF2B5EF4-FFF2-40B4-BE49-F238E27FC236}">
              <a16:creationId xmlns:a16="http://schemas.microsoft.com/office/drawing/2014/main" id="{8BC16FD3-4694-B11D-E6B9-DA0B8EF32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75b4d89939_0_3:notes">
            <a:extLst>
              <a:ext uri="{FF2B5EF4-FFF2-40B4-BE49-F238E27FC236}">
                <a16:creationId xmlns:a16="http://schemas.microsoft.com/office/drawing/2014/main" id="{1BA9982C-B9F2-A4DD-30EA-C4BBA085E7D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75b4d89939_0_3:notes">
            <a:extLst>
              <a:ext uri="{FF2B5EF4-FFF2-40B4-BE49-F238E27FC236}">
                <a16:creationId xmlns:a16="http://schemas.microsoft.com/office/drawing/2014/main" id="{3D60CF81-B0B5-1451-409E-D595AD699B7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459619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>
          <a:extLst>
            <a:ext uri="{FF2B5EF4-FFF2-40B4-BE49-F238E27FC236}">
              <a16:creationId xmlns:a16="http://schemas.microsoft.com/office/drawing/2014/main" id="{C345F8D8-A8B7-18C7-9115-9B305C43B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75b4d89939_0_3:notes">
            <a:extLst>
              <a:ext uri="{FF2B5EF4-FFF2-40B4-BE49-F238E27FC236}">
                <a16:creationId xmlns:a16="http://schemas.microsoft.com/office/drawing/2014/main" id="{A91FE076-83EF-8351-C243-E1F0D6F5868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75b4d89939_0_3:notes">
            <a:extLst>
              <a:ext uri="{FF2B5EF4-FFF2-40B4-BE49-F238E27FC236}">
                <a16:creationId xmlns:a16="http://schemas.microsoft.com/office/drawing/2014/main" id="{16931C3A-8A06-8DA1-9BDA-39056597CB8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939304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>
          <a:extLst>
            <a:ext uri="{FF2B5EF4-FFF2-40B4-BE49-F238E27FC236}">
              <a16:creationId xmlns:a16="http://schemas.microsoft.com/office/drawing/2014/main" id="{A07BFEE5-A1E3-3BC8-702C-460CA8190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75b4d89939_0_3:notes">
            <a:extLst>
              <a:ext uri="{FF2B5EF4-FFF2-40B4-BE49-F238E27FC236}">
                <a16:creationId xmlns:a16="http://schemas.microsoft.com/office/drawing/2014/main" id="{0918E0AC-5FD1-EB75-9A1C-A1419325991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75b4d89939_0_3:notes">
            <a:extLst>
              <a:ext uri="{FF2B5EF4-FFF2-40B4-BE49-F238E27FC236}">
                <a16:creationId xmlns:a16="http://schemas.microsoft.com/office/drawing/2014/main" id="{632E8A8A-21DC-3ED1-B6AA-B978CDC5754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08724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>
          <a:extLst>
            <a:ext uri="{FF2B5EF4-FFF2-40B4-BE49-F238E27FC236}">
              <a16:creationId xmlns:a16="http://schemas.microsoft.com/office/drawing/2014/main" id="{DF1DD848-0086-87AC-39E6-7D66317A6C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75b4d89939_0_3:notes">
            <a:extLst>
              <a:ext uri="{FF2B5EF4-FFF2-40B4-BE49-F238E27FC236}">
                <a16:creationId xmlns:a16="http://schemas.microsoft.com/office/drawing/2014/main" id="{ED86A799-B0D0-B732-B2D9-127F87CB399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75b4d89939_0_3:notes">
            <a:extLst>
              <a:ext uri="{FF2B5EF4-FFF2-40B4-BE49-F238E27FC236}">
                <a16:creationId xmlns:a16="http://schemas.microsoft.com/office/drawing/2014/main" id="{E8B54553-41F0-8A26-09FF-F1C6E3ABB07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37874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>
          <a:extLst>
            <a:ext uri="{FF2B5EF4-FFF2-40B4-BE49-F238E27FC236}">
              <a16:creationId xmlns:a16="http://schemas.microsoft.com/office/drawing/2014/main" id="{93601936-A23D-AF35-0D72-C12653B684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75b4d89939_0_3:notes">
            <a:extLst>
              <a:ext uri="{FF2B5EF4-FFF2-40B4-BE49-F238E27FC236}">
                <a16:creationId xmlns:a16="http://schemas.microsoft.com/office/drawing/2014/main" id="{001B017E-3A0F-D181-E3D8-4DCC0F91896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75b4d89939_0_3:notes">
            <a:extLst>
              <a:ext uri="{FF2B5EF4-FFF2-40B4-BE49-F238E27FC236}">
                <a16:creationId xmlns:a16="http://schemas.microsoft.com/office/drawing/2014/main" id="{9596D904-91A0-CE3F-C41F-2783DF40A01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35640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4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5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0" y="639282"/>
            <a:ext cx="8520600" cy="95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>
                <a:solidFill>
                  <a:schemeClr val="accent5"/>
                </a:solidFill>
              </a:rPr>
              <a:t>Oncofertilidad</a:t>
            </a:r>
            <a:endParaRPr sz="4800" dirty="0">
              <a:solidFill>
                <a:schemeClr val="accent5"/>
              </a:solidFill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0" y="3540263"/>
            <a:ext cx="3622800" cy="438300"/>
          </a:xfrm>
          <a:prstGeom prst="rect">
            <a:avLst/>
          </a:prstGeom>
          <a:solidFill>
            <a:srgbClr val="FBD007"/>
          </a:solidFill>
          <a:ln w="9525" cap="flat" cmpd="sng">
            <a:solidFill>
              <a:srgbClr val="FBD00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3"/>
          <p:cNvSpPr/>
          <p:nvPr/>
        </p:nvSpPr>
        <p:spPr>
          <a:xfrm>
            <a:off x="5521200" y="3540263"/>
            <a:ext cx="3622800" cy="438300"/>
          </a:xfrm>
          <a:prstGeom prst="rect">
            <a:avLst/>
          </a:prstGeom>
          <a:solidFill>
            <a:srgbClr val="FBD007"/>
          </a:solidFill>
          <a:ln w="9525" cap="flat" cmpd="sng">
            <a:solidFill>
              <a:srgbClr val="FBD00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8" name="Google Shape;58;p13" title="AYA POWER espanol final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2501" y="2339350"/>
            <a:ext cx="2719000" cy="271902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55;p13">
            <a:extLst>
              <a:ext uri="{FF2B5EF4-FFF2-40B4-BE49-F238E27FC236}">
                <a16:creationId xmlns:a16="http://schemas.microsoft.com/office/drawing/2014/main" id="{B27DDBEF-7919-6573-5020-C6E2694464E8}"/>
              </a:ext>
            </a:extLst>
          </p:cNvPr>
          <p:cNvSpPr txBox="1">
            <a:spLocks/>
          </p:cNvSpPr>
          <p:nvPr/>
        </p:nvSpPr>
        <p:spPr>
          <a:xfrm>
            <a:off x="95587" y="2088357"/>
            <a:ext cx="3431625" cy="1130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 sz="1800" dirty="0"/>
              <a:t>Presentado por </a:t>
            </a:r>
          </a:p>
          <a:p>
            <a:r>
              <a:rPr lang="es-ES" sz="1800" dirty="0"/>
              <a:t>Dra. Leslie Appiah</a:t>
            </a:r>
          </a:p>
          <a:p>
            <a:r>
              <a:rPr lang="es-ES" sz="1800" dirty="0"/>
              <a:t>Ginecología y Obstetricia</a:t>
            </a:r>
          </a:p>
        </p:txBody>
      </p:sp>
      <p:sp>
        <p:nvSpPr>
          <p:cNvPr id="3" name="Google Shape;55;p13">
            <a:extLst>
              <a:ext uri="{FF2B5EF4-FFF2-40B4-BE49-F238E27FC236}">
                <a16:creationId xmlns:a16="http://schemas.microsoft.com/office/drawing/2014/main" id="{6F89793E-1327-F38D-546D-FBF253CE597A}"/>
              </a:ext>
            </a:extLst>
          </p:cNvPr>
          <p:cNvSpPr txBox="1">
            <a:spLocks/>
          </p:cNvSpPr>
          <p:nvPr/>
        </p:nvSpPr>
        <p:spPr>
          <a:xfrm>
            <a:off x="5521200" y="2143141"/>
            <a:ext cx="3431625" cy="113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6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 dirty="0"/>
              <a:t>Resumido en español por </a:t>
            </a:r>
          </a:p>
          <a:p>
            <a:r>
              <a:rPr lang="es-ES" dirty="0"/>
              <a:t>Dra. María José Acuña Navas</a:t>
            </a:r>
          </a:p>
          <a:p>
            <a:r>
              <a:rPr lang="es-ES" dirty="0"/>
              <a:t>Oncóloga Pediatra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3DB44839-9E3A-E8F8-DE5B-BC0EB901D21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314C9829-60D9-FC32-8D8A-DFF5760172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39844" t="-139844" r="-139844" b="-139844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787"/>
    </mc:Choice>
    <mc:Fallback>
      <p:transition spd="slow" advTm="487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50241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 dirty="0">
                <a:solidFill>
                  <a:schemeClr val="accent5"/>
                </a:solidFill>
              </a:rPr>
              <a:t>Estableciendo el riesgo de efectos tardíos reproductivos</a:t>
            </a:r>
            <a:endParaRPr dirty="0">
              <a:solidFill>
                <a:schemeClr val="accent5"/>
              </a:solidFill>
            </a:endParaRPr>
          </a:p>
        </p:txBody>
      </p:sp>
      <p:sp>
        <p:nvSpPr>
          <p:cNvPr id="64" name="Google Shape;64;p14"/>
          <p:cNvSpPr txBox="1">
            <a:spLocks noGrp="1"/>
          </p:cNvSpPr>
          <p:nvPr>
            <p:ph type="body" idx="1"/>
          </p:nvPr>
        </p:nvSpPr>
        <p:spPr>
          <a:xfrm>
            <a:off x="311700" y="945318"/>
            <a:ext cx="8520600" cy="105763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>
              <a:spcAft>
                <a:spcPts val="1200"/>
              </a:spcAft>
            </a:pPr>
            <a:r>
              <a:rPr lang="es-CR" dirty="0"/>
              <a:t>El riesgo se puede establecer según el tratamiento recibido o el tipo de tumor</a:t>
            </a:r>
          </a:p>
          <a:p>
            <a:pPr marL="742950" lvl="1" indent="-285750">
              <a:spcAft>
                <a:spcPts val="1200"/>
              </a:spcAft>
            </a:pPr>
            <a:r>
              <a:rPr lang="es-CR" dirty="0"/>
              <a:t>Quimioterapia: Los agentes </a:t>
            </a:r>
            <a:r>
              <a:rPr lang="es-CR" b="1" dirty="0"/>
              <a:t>alquilantes</a:t>
            </a:r>
            <a:r>
              <a:rPr lang="es-CR" dirty="0"/>
              <a:t> son los que confieren mayor riesgo</a:t>
            </a:r>
          </a:p>
        </p:txBody>
      </p:sp>
      <p:pic>
        <p:nvPicPr>
          <p:cNvPr id="65" name="Google Shape;65;p14" title="AYA POWER espanol final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08301" y="3734637"/>
            <a:ext cx="1359501" cy="1359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 title="Elephants and Tea_dark_horizontal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050" y="4035975"/>
            <a:ext cx="1562900" cy="981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FA62237-AB2B-4E83-6885-471E897C97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5224" y="1940853"/>
            <a:ext cx="3275012" cy="1790654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9BCBF66-E354-E65C-E395-99BDCD11B7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6217197"/>
              </p:ext>
            </p:extLst>
          </p:nvPr>
        </p:nvGraphicFramePr>
        <p:xfrm>
          <a:off x="3993759" y="1943824"/>
          <a:ext cx="4924680" cy="17255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1560">
                  <a:extLst>
                    <a:ext uri="{9D8B030D-6E8A-4147-A177-3AD203B41FA5}">
                      <a16:colId xmlns:a16="http://schemas.microsoft.com/office/drawing/2014/main" val="2358316015"/>
                    </a:ext>
                  </a:extLst>
                </a:gridCol>
                <a:gridCol w="1641560">
                  <a:extLst>
                    <a:ext uri="{9D8B030D-6E8A-4147-A177-3AD203B41FA5}">
                      <a16:colId xmlns:a16="http://schemas.microsoft.com/office/drawing/2014/main" val="1593272055"/>
                    </a:ext>
                  </a:extLst>
                </a:gridCol>
                <a:gridCol w="1641560">
                  <a:extLst>
                    <a:ext uri="{9D8B030D-6E8A-4147-A177-3AD203B41FA5}">
                      <a16:colId xmlns:a16="http://schemas.microsoft.com/office/drawing/2014/main" val="400263502"/>
                    </a:ext>
                  </a:extLst>
                </a:gridCol>
              </a:tblGrid>
              <a:tr h="324345">
                <a:tc>
                  <a:txBody>
                    <a:bodyPr/>
                    <a:lstStyle/>
                    <a:p>
                      <a:pPr algn="ctr"/>
                      <a:r>
                        <a:rPr lang="es-CR" sz="800" dirty="0">
                          <a:latin typeface="+mn-lt"/>
                        </a:rPr>
                        <a:t>Alto riesgo (≥ 80%)</a:t>
                      </a:r>
                      <a:endParaRPr lang="en-US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R" sz="800" dirty="0">
                          <a:latin typeface="+mn-lt"/>
                        </a:rPr>
                        <a:t>Riesgo significativo (30-70%)</a:t>
                      </a:r>
                      <a:endParaRPr lang="en-US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R" sz="800" dirty="0">
                          <a:latin typeface="+mn-lt"/>
                        </a:rPr>
                        <a:t>Riesgo mínimo (≤20%)</a:t>
                      </a:r>
                      <a:endParaRPr lang="en-US" sz="8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100141"/>
                  </a:ext>
                </a:extLst>
              </a:tr>
              <a:tr h="1401236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R" sz="800" dirty="0">
                          <a:latin typeface="+mn-lt"/>
                        </a:rPr>
                        <a:t>Acondicionamiento para BMT</a:t>
                      </a:r>
                      <a:endParaRPr lang="en-US" sz="800" dirty="0">
                        <a:latin typeface="+mn-lt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800" dirty="0">
                          <a:latin typeface="+mn-lt"/>
                        </a:rPr>
                        <a:t>Hodgkin: con </a:t>
                      </a:r>
                      <a:r>
                        <a:rPr lang="en-US" sz="800" dirty="0" err="1">
                          <a:latin typeface="+mn-lt"/>
                        </a:rPr>
                        <a:t>alquilantes</a:t>
                      </a:r>
                      <a:endParaRPr lang="en-US" sz="800" dirty="0">
                        <a:latin typeface="+mn-lt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800" dirty="0">
                          <a:latin typeface="+mn-lt"/>
                        </a:rPr>
                        <a:t>Sarcomas de </a:t>
                      </a:r>
                      <a:r>
                        <a:rPr lang="en-US" sz="800" dirty="0" err="1">
                          <a:latin typeface="+mn-lt"/>
                        </a:rPr>
                        <a:t>tejidos</a:t>
                      </a:r>
                      <a:r>
                        <a:rPr lang="en-US" sz="800" dirty="0">
                          <a:latin typeface="+mn-lt"/>
                        </a:rPr>
                        <a:t> </a:t>
                      </a:r>
                      <a:r>
                        <a:rPr lang="en-US" sz="800" dirty="0" err="1">
                          <a:latin typeface="+mn-lt"/>
                        </a:rPr>
                        <a:t>blandos</a:t>
                      </a:r>
                      <a:r>
                        <a:rPr lang="en-US" sz="800" dirty="0">
                          <a:latin typeface="+mn-lt"/>
                        </a:rPr>
                        <a:t>: </a:t>
                      </a:r>
                      <a:r>
                        <a:rPr lang="en-US" sz="800" dirty="0" err="1">
                          <a:latin typeface="+mn-lt"/>
                        </a:rPr>
                        <a:t>metastásicos</a:t>
                      </a:r>
                      <a:endParaRPr lang="en-US" sz="800" dirty="0">
                        <a:latin typeface="+mn-lt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800" dirty="0">
                          <a:latin typeface="+mn-lt"/>
                        </a:rPr>
                        <a:t>Sarcoma de Ewing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800" dirty="0" err="1">
                          <a:latin typeface="+mn-lt"/>
                        </a:rPr>
                        <a:t>Irradiación</a:t>
                      </a:r>
                      <a:r>
                        <a:rPr lang="en-US" sz="800" dirty="0">
                          <a:latin typeface="+mn-lt"/>
                        </a:rPr>
                        <a:t> </a:t>
                      </a:r>
                      <a:r>
                        <a:rPr lang="en-US" sz="800" dirty="0" err="1">
                          <a:latin typeface="+mn-lt"/>
                        </a:rPr>
                        <a:t>pélvica</a:t>
                      </a:r>
                      <a:r>
                        <a:rPr lang="en-US" sz="800" dirty="0">
                          <a:latin typeface="+mn-lt"/>
                        </a:rPr>
                        <a:t> </a:t>
                      </a:r>
                      <a:r>
                        <a:rPr lang="en-US" sz="800" dirty="0" err="1">
                          <a:latin typeface="+mn-lt"/>
                        </a:rPr>
                        <a:t>localizada</a:t>
                      </a:r>
                      <a:endParaRPr lang="en-US" sz="800" dirty="0">
                        <a:latin typeface="+mn-lt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800" dirty="0" err="1">
                          <a:latin typeface="+mn-lt"/>
                        </a:rPr>
                        <a:t>Irradiación</a:t>
                      </a:r>
                      <a:r>
                        <a:rPr lang="en-US" sz="800" dirty="0">
                          <a:latin typeface="+mn-lt"/>
                        </a:rPr>
                        <a:t> corporal total</a:t>
                      </a:r>
                      <a:endParaRPr lang="es-CR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R" sz="800" dirty="0">
                          <a:latin typeface="+mn-lt"/>
                        </a:rPr>
                        <a:t>LMA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R" sz="800" dirty="0">
                          <a:latin typeface="+mn-lt"/>
                        </a:rPr>
                        <a:t>Mama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R" sz="800" dirty="0">
                          <a:latin typeface="+mn-lt"/>
                        </a:rPr>
                        <a:t>Osteosarcoma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R" sz="800" dirty="0">
                          <a:latin typeface="+mn-lt"/>
                        </a:rPr>
                        <a:t>Sarcomas de tejidos blandos: Estadio II/III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R" sz="800" dirty="0">
                          <a:latin typeface="+mn-lt"/>
                        </a:rPr>
                        <a:t>Linfoma no Hodgkin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R" sz="800" dirty="0">
                          <a:latin typeface="+mn-lt"/>
                        </a:rPr>
                        <a:t>Hodgkin: alternando alquilantes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R" sz="800" dirty="0">
                          <a:latin typeface="+mn-lt"/>
                        </a:rPr>
                        <a:t>Radioterapia </a:t>
                      </a:r>
                      <a:r>
                        <a:rPr lang="es-CR" sz="800" dirty="0" err="1">
                          <a:latin typeface="+mn-lt"/>
                        </a:rPr>
                        <a:t>craneoespinal</a:t>
                      </a:r>
                      <a:r>
                        <a:rPr lang="es-CR" sz="800" dirty="0">
                          <a:latin typeface="+mn-lt"/>
                        </a:rPr>
                        <a:t> &gt; 24Gy</a:t>
                      </a:r>
                      <a:endParaRPr lang="en-US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R" sz="800" dirty="0">
                          <a:latin typeface="+mn-lt"/>
                        </a:rPr>
                        <a:t>LLA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R" sz="800" dirty="0">
                          <a:latin typeface="+mn-lt"/>
                        </a:rPr>
                        <a:t>Tumor de Wilms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R" sz="800" dirty="0">
                          <a:latin typeface="+mn-lt"/>
                        </a:rPr>
                        <a:t>Sarcomas de tejidos blandos: Estadio I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R" sz="800" dirty="0">
                          <a:latin typeface="+mn-lt"/>
                        </a:rPr>
                        <a:t>Retinoblastoma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R" sz="800" dirty="0">
                          <a:latin typeface="+mn-lt"/>
                        </a:rPr>
                        <a:t>Tumores de células germinales</a:t>
                      </a:r>
                      <a:endParaRPr lang="en-US" sz="8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1031488"/>
                  </a:ext>
                </a:extLst>
              </a:tr>
            </a:tbl>
          </a:graphicData>
        </a:graphic>
      </p:graphicFrame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97EB03B3-A5D1-4034-90FB-89B29F1534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139844" t="-139844" r="-139844" b="-139844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293"/>
    </mc:Choice>
    <mc:Fallback>
      <p:transition spd="slow" advTm="562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78375"/>
            <a:ext cx="8520600" cy="8740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 dirty="0">
                <a:solidFill>
                  <a:schemeClr val="accent5"/>
                </a:solidFill>
              </a:rPr>
              <a:t>¿Qué sugieren las guías una vez establecido el riesgo de infertilidad/falla gonadal de cada paciente?</a:t>
            </a:r>
            <a:endParaRPr dirty="0">
              <a:solidFill>
                <a:schemeClr val="accent5"/>
              </a:solidFill>
            </a:endParaRPr>
          </a:p>
        </p:txBody>
      </p:sp>
      <p:sp>
        <p:nvSpPr>
          <p:cNvPr id="64" name="Google Shape;64;p14"/>
          <p:cNvSpPr txBox="1">
            <a:spLocks noGrp="1"/>
          </p:cNvSpPr>
          <p:nvPr>
            <p:ph type="body" idx="1"/>
          </p:nvPr>
        </p:nvSpPr>
        <p:spPr>
          <a:xfrm>
            <a:off x="311700" y="1280700"/>
            <a:ext cx="8520600" cy="258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10000"/>
          </a:bodyPr>
          <a:lstStyle/>
          <a:p>
            <a:pPr marL="285750" indent="-285750">
              <a:spcAft>
                <a:spcPts val="1200"/>
              </a:spcAft>
            </a:pPr>
            <a:r>
              <a:rPr lang="es-ES" b="1" dirty="0"/>
              <a:t>Informar</a:t>
            </a:r>
            <a:r>
              <a:rPr lang="es-ES" dirty="0"/>
              <a:t> a los pacientes con cáncer acerca de las opciones de preservación de fertilidad y reproducción </a:t>
            </a:r>
            <a:r>
              <a:rPr lang="es-ES" b="1" dirty="0"/>
              <a:t>ANTES del inicio del tratamiento</a:t>
            </a:r>
            <a:r>
              <a:rPr lang="es-ES" dirty="0"/>
              <a:t>.</a:t>
            </a:r>
          </a:p>
          <a:p>
            <a:pPr marL="285750" indent="-285750">
              <a:spcAft>
                <a:spcPts val="1200"/>
              </a:spcAft>
            </a:pPr>
            <a:r>
              <a:rPr lang="es-ES" dirty="0"/>
              <a:t>Se debe tener esta conversación independientemente de la edad del paciente, género, cultura, religión, estado socioeconómico, estadio del cáncer o sesgos del equipo de salud. </a:t>
            </a:r>
          </a:p>
          <a:p>
            <a:pPr marL="285750" indent="-285750">
              <a:spcAft>
                <a:spcPts val="1200"/>
              </a:spcAft>
            </a:pPr>
            <a:r>
              <a:rPr lang="es-ES" dirty="0"/>
              <a:t>Conversaciones deben ser constantes: antes de iniciar el tratamiento, a lo largo del tratamiento y como sobrevivientes fuera de tratamiento. </a:t>
            </a:r>
          </a:p>
          <a:p>
            <a:pPr marL="285750" indent="-285750">
              <a:spcAft>
                <a:spcPts val="1200"/>
              </a:spcAft>
            </a:pPr>
            <a:r>
              <a:rPr lang="es-ES" dirty="0"/>
              <a:t>El acompañamiento de un especialista en salud reproductiva es fundamental.</a:t>
            </a:r>
            <a:endParaRPr dirty="0"/>
          </a:p>
        </p:txBody>
      </p:sp>
      <p:pic>
        <p:nvPicPr>
          <p:cNvPr id="65" name="Google Shape;65;p14" title="AYA POWER espanol final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08301" y="3734637"/>
            <a:ext cx="1359501" cy="1359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 title="Elephants and Tea_dark_horizontal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050" y="4035975"/>
            <a:ext cx="1562900" cy="981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A92D8963-75F5-54B6-9EC8-B36135236C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39844" t="-139844" r="-139844" b="-139844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710880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296"/>
    </mc:Choice>
    <mc:Fallback>
      <p:transition spd="slow" advTm="452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>
          <a:extLst>
            <a:ext uri="{FF2B5EF4-FFF2-40B4-BE49-F238E27FC236}">
              <a16:creationId xmlns:a16="http://schemas.microsoft.com/office/drawing/2014/main" id="{14A7AAD3-4CFF-CD07-EDD7-D57C8F0F2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>
            <a:extLst>
              <a:ext uri="{FF2B5EF4-FFF2-40B4-BE49-F238E27FC236}">
                <a16:creationId xmlns:a16="http://schemas.microsoft.com/office/drawing/2014/main" id="{69C7CC08-79C0-C700-9EE3-29CC480D6D6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239616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 dirty="0">
                <a:solidFill>
                  <a:schemeClr val="accent5"/>
                </a:solidFill>
              </a:rPr>
              <a:t>Barreras</a:t>
            </a:r>
            <a:endParaRPr dirty="0">
              <a:solidFill>
                <a:schemeClr val="accent5"/>
              </a:solidFill>
            </a:endParaRPr>
          </a:p>
        </p:txBody>
      </p:sp>
      <p:sp>
        <p:nvSpPr>
          <p:cNvPr id="64" name="Google Shape;64;p14">
            <a:extLst>
              <a:ext uri="{FF2B5EF4-FFF2-40B4-BE49-F238E27FC236}">
                <a16:creationId xmlns:a16="http://schemas.microsoft.com/office/drawing/2014/main" id="{A7F72ED6-87A8-80C0-EA2B-031D0166417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700" y="861391"/>
            <a:ext cx="8520600" cy="31745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>
              <a:spcAft>
                <a:spcPts val="1200"/>
              </a:spcAft>
              <a:buFont typeface="+mj-lt"/>
              <a:buAutoNum type="arabicPeriod"/>
            </a:pPr>
            <a:r>
              <a:rPr lang="es-ES" sz="1400" b="1" dirty="0"/>
              <a:t>Conocimiento del proveedor: </a:t>
            </a:r>
            <a:r>
              <a:rPr lang="es-ES" sz="1400" dirty="0"/>
              <a:t>A pesar de reconocer la importancia de hablar acerca de preservación de fertilidad, pocos refieren a los pacientes por preocupaciones en torno a la seguridad del procedimiento, el costo o el tiempo. </a:t>
            </a:r>
          </a:p>
          <a:p>
            <a:pPr marL="342900" lvl="0">
              <a:spcAft>
                <a:spcPts val="1200"/>
              </a:spcAft>
              <a:buFont typeface="+mj-lt"/>
              <a:buAutoNum type="arabicPeriod"/>
            </a:pPr>
            <a:r>
              <a:rPr lang="es-ES" sz="1400" b="1" dirty="0"/>
              <a:t>Sesgo del proveedor: </a:t>
            </a:r>
            <a:r>
              <a:rPr lang="es-ES" sz="1400" dirty="0"/>
              <a:t>Se refiere más a los hombres que a las mujeres, por la idea de que es más fácil para un hombre preservar fertilidad.</a:t>
            </a:r>
          </a:p>
          <a:p>
            <a:pPr marL="342900" lvl="0">
              <a:spcAft>
                <a:spcPts val="1200"/>
              </a:spcAft>
              <a:buFont typeface="+mj-lt"/>
              <a:buAutoNum type="arabicPeriod"/>
            </a:pPr>
            <a:r>
              <a:rPr lang="es-ES" sz="1400" b="1" dirty="0"/>
              <a:t>Costo: </a:t>
            </a:r>
            <a:r>
              <a:rPr lang="es-ES" sz="1400" dirty="0"/>
              <a:t>No todos los seguros cubren los tratamientos de preservación de fertilidad.</a:t>
            </a:r>
          </a:p>
          <a:p>
            <a:pPr marL="342900" lvl="0">
              <a:spcAft>
                <a:spcPts val="1200"/>
              </a:spcAft>
              <a:buFont typeface="+mj-lt"/>
              <a:buAutoNum type="arabicPeriod"/>
            </a:pPr>
            <a:r>
              <a:rPr lang="es-ES" sz="1400" b="1" dirty="0"/>
              <a:t>Disponibilidad de servicios de preservación de fertilidad: </a:t>
            </a:r>
            <a:r>
              <a:rPr lang="es-ES" sz="1400" dirty="0"/>
              <a:t>No todos los centros de salud tienen disponible toda la gama de servicios. No todos los lugares tienen legislación.  </a:t>
            </a:r>
          </a:p>
          <a:p>
            <a:pPr marL="342900" lvl="0">
              <a:spcAft>
                <a:spcPts val="1200"/>
              </a:spcAft>
              <a:buFont typeface="+mj-lt"/>
              <a:buAutoNum type="arabicPeriod"/>
            </a:pPr>
            <a:r>
              <a:rPr lang="es-ES" sz="1400" b="1" dirty="0"/>
              <a:t>Paciente: </a:t>
            </a:r>
            <a:r>
              <a:rPr lang="es-ES" sz="1400" dirty="0"/>
              <a:t>Algunos deciden no hacer tratamientos de preservación por temas económicos o por miedo a retrasar el inicio del tratamiento contra el cáncer o que estos afecten su pronóstico. </a:t>
            </a:r>
            <a:endParaRPr sz="1400" dirty="0"/>
          </a:p>
        </p:txBody>
      </p:sp>
      <p:pic>
        <p:nvPicPr>
          <p:cNvPr id="65" name="Google Shape;65;p14" title="AYA POWER espanol final.png">
            <a:extLst>
              <a:ext uri="{FF2B5EF4-FFF2-40B4-BE49-F238E27FC236}">
                <a16:creationId xmlns:a16="http://schemas.microsoft.com/office/drawing/2014/main" id="{8FC3F43C-0398-811A-F534-AC7B9E9FB5A3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08301" y="3734637"/>
            <a:ext cx="1359501" cy="1359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 title="Elephants and Tea_dark_horizontal.png">
            <a:extLst>
              <a:ext uri="{FF2B5EF4-FFF2-40B4-BE49-F238E27FC236}">
                <a16:creationId xmlns:a16="http://schemas.microsoft.com/office/drawing/2014/main" id="{E302CB75-B97B-FA63-634D-85E34A870E4B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050" y="4035975"/>
            <a:ext cx="1562900" cy="981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4E3DC184-EE74-DCC9-DFB5-8E7D67CF13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39844" t="-139844" r="-139844" b="-139844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032404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980"/>
    </mc:Choice>
    <mc:Fallback>
      <p:transition spd="slow" advTm="629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>
          <a:extLst>
            <a:ext uri="{FF2B5EF4-FFF2-40B4-BE49-F238E27FC236}">
              <a16:creationId xmlns:a16="http://schemas.microsoft.com/office/drawing/2014/main" id="{303F5921-306D-102B-6908-240233CB1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>
            <a:extLst>
              <a:ext uri="{FF2B5EF4-FFF2-40B4-BE49-F238E27FC236}">
                <a16:creationId xmlns:a16="http://schemas.microsoft.com/office/drawing/2014/main" id="{3D15CD2F-18BD-FECB-B580-30F4C8FDB5F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171074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 dirty="0">
                <a:solidFill>
                  <a:schemeClr val="accent5"/>
                </a:solidFill>
              </a:rPr>
              <a:t>Opciones de preservación de fertilidad disponibles</a:t>
            </a:r>
            <a:endParaRPr dirty="0">
              <a:solidFill>
                <a:schemeClr val="accent5"/>
              </a:solidFill>
            </a:endParaRPr>
          </a:p>
        </p:txBody>
      </p:sp>
      <p:sp>
        <p:nvSpPr>
          <p:cNvPr id="64" name="Google Shape;64;p14">
            <a:extLst>
              <a:ext uri="{FF2B5EF4-FFF2-40B4-BE49-F238E27FC236}">
                <a16:creationId xmlns:a16="http://schemas.microsoft.com/office/drawing/2014/main" id="{8DFAEE16-246B-FDE1-3C93-61116776B13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700" y="851075"/>
            <a:ext cx="4048265" cy="34625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s-CR" sz="1400" b="1" dirty="0"/>
              <a:t>Opciones estándar</a:t>
            </a:r>
          </a:p>
          <a:p>
            <a:pPr marL="285750" indent="-285750">
              <a:spcAft>
                <a:spcPts val="1200"/>
              </a:spcAft>
            </a:pPr>
            <a:r>
              <a:rPr lang="es-ES" sz="1100" dirty="0" err="1"/>
              <a:t>Criopreservación</a:t>
            </a:r>
            <a:r>
              <a:rPr lang="es-ES" sz="1100" dirty="0"/>
              <a:t> de </a:t>
            </a:r>
            <a:r>
              <a:rPr lang="es-ES" sz="1100" dirty="0" err="1"/>
              <a:t>oocitos</a:t>
            </a:r>
            <a:r>
              <a:rPr lang="es-ES" sz="1100" dirty="0"/>
              <a:t> maduros (en mujeres </a:t>
            </a:r>
            <a:r>
              <a:rPr lang="es-ES" sz="1100" dirty="0" err="1"/>
              <a:t>postpuberales</a:t>
            </a:r>
            <a:r>
              <a:rPr lang="es-ES" sz="1100" dirty="0"/>
              <a:t> o mayores)</a:t>
            </a:r>
          </a:p>
          <a:p>
            <a:pPr marL="285750" indent="-285750">
              <a:spcAft>
                <a:spcPts val="1200"/>
              </a:spcAft>
            </a:pPr>
            <a:r>
              <a:rPr lang="es-ES" sz="1100" dirty="0" err="1"/>
              <a:t>Criopreservación</a:t>
            </a:r>
            <a:r>
              <a:rPr lang="es-ES" sz="1100" dirty="0"/>
              <a:t> de esperma mediante eyaculación, TESA, TESE (en hombres </a:t>
            </a:r>
            <a:r>
              <a:rPr lang="es-ES" sz="1100" dirty="0" err="1"/>
              <a:t>postpuberales</a:t>
            </a:r>
            <a:r>
              <a:rPr lang="es-ES" sz="1100" dirty="0"/>
              <a:t> o mayores)</a:t>
            </a:r>
          </a:p>
          <a:p>
            <a:pPr marL="285750" indent="-285750">
              <a:spcAft>
                <a:spcPts val="1200"/>
              </a:spcAft>
            </a:pPr>
            <a:r>
              <a:rPr lang="es-ES" sz="1100" dirty="0" err="1"/>
              <a:t>Criopreservación</a:t>
            </a:r>
            <a:r>
              <a:rPr lang="es-ES" sz="1100" dirty="0"/>
              <a:t> de embriones (en mayores de 18 años)</a:t>
            </a:r>
          </a:p>
          <a:p>
            <a:pPr marL="285750" indent="-285750">
              <a:spcAft>
                <a:spcPts val="1200"/>
              </a:spcAft>
            </a:pPr>
            <a:r>
              <a:rPr lang="es-ES" sz="1100" dirty="0"/>
              <a:t>Transposición ovárica (en mujeres de todas las edades que van a recibir radioterapia) </a:t>
            </a:r>
          </a:p>
          <a:p>
            <a:pPr marL="285750" indent="-285750">
              <a:spcAft>
                <a:spcPts val="1200"/>
              </a:spcAft>
            </a:pPr>
            <a:r>
              <a:rPr lang="es-ES" sz="1100" dirty="0"/>
              <a:t>Blindaje ovárico (en mujeres de todas las edades que van a recibir radioterapia) </a:t>
            </a:r>
          </a:p>
          <a:p>
            <a:pPr marL="285750" indent="-285750">
              <a:spcAft>
                <a:spcPts val="1200"/>
              </a:spcAft>
            </a:pPr>
            <a:r>
              <a:rPr lang="es-ES" sz="1100" dirty="0"/>
              <a:t>Congelación de tejido ovárico (a cualquier edad)</a:t>
            </a:r>
            <a:endParaRPr sz="1100" dirty="0"/>
          </a:p>
        </p:txBody>
      </p:sp>
      <p:pic>
        <p:nvPicPr>
          <p:cNvPr id="65" name="Google Shape;65;p14" title="AYA POWER espanol final.png">
            <a:extLst>
              <a:ext uri="{FF2B5EF4-FFF2-40B4-BE49-F238E27FC236}">
                <a16:creationId xmlns:a16="http://schemas.microsoft.com/office/drawing/2014/main" id="{860F55FD-CD8B-AF02-6E66-B0B376B7C8AC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08301" y="3734637"/>
            <a:ext cx="1359501" cy="1359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 title="Elephants and Tea_dark_horizontal.png">
            <a:extLst>
              <a:ext uri="{FF2B5EF4-FFF2-40B4-BE49-F238E27FC236}">
                <a16:creationId xmlns:a16="http://schemas.microsoft.com/office/drawing/2014/main" id="{9D959E89-CF62-2F2C-7754-CBCB7A1F5E8C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050" y="4035975"/>
            <a:ext cx="1562900" cy="98140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64;p14">
            <a:extLst>
              <a:ext uri="{FF2B5EF4-FFF2-40B4-BE49-F238E27FC236}">
                <a16:creationId xmlns:a16="http://schemas.microsoft.com/office/drawing/2014/main" id="{FC1ACEFA-BA78-4F06-87AE-B4CFCE6AECDB}"/>
              </a:ext>
            </a:extLst>
          </p:cNvPr>
          <p:cNvSpPr txBox="1">
            <a:spLocks/>
          </p:cNvSpPr>
          <p:nvPr/>
        </p:nvSpPr>
        <p:spPr>
          <a:xfrm>
            <a:off x="4572000" y="851075"/>
            <a:ext cx="4048265" cy="1912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spcAft>
                <a:spcPts val="1200"/>
              </a:spcAft>
              <a:buFont typeface="Arial"/>
              <a:buNone/>
            </a:pPr>
            <a:r>
              <a:rPr lang="es-CR" sz="1400" b="1" dirty="0"/>
              <a:t>Opciones en investigación:</a:t>
            </a:r>
          </a:p>
          <a:p>
            <a:pPr marL="285750" indent="-285750">
              <a:spcAft>
                <a:spcPts val="1200"/>
              </a:spcAft>
            </a:pPr>
            <a:r>
              <a:rPr lang="es-ES" sz="1100" dirty="0" err="1"/>
              <a:t>Criopreservación</a:t>
            </a:r>
            <a:r>
              <a:rPr lang="es-ES" sz="1100" dirty="0"/>
              <a:t> de </a:t>
            </a:r>
            <a:r>
              <a:rPr lang="es-ES" sz="1100" dirty="0" err="1"/>
              <a:t>oocitos</a:t>
            </a:r>
            <a:r>
              <a:rPr lang="es-ES" sz="1100" dirty="0"/>
              <a:t> inmaduros</a:t>
            </a:r>
          </a:p>
          <a:p>
            <a:pPr marL="285750" indent="-285750">
              <a:spcAft>
                <a:spcPts val="1200"/>
              </a:spcAft>
            </a:pPr>
            <a:r>
              <a:rPr lang="es-ES" sz="1100" dirty="0"/>
              <a:t>Congelación de tejido testicular (en hombres prepuberales)</a:t>
            </a:r>
          </a:p>
          <a:p>
            <a:pPr marL="285750" indent="-285750">
              <a:spcAft>
                <a:spcPts val="1200"/>
              </a:spcAft>
            </a:pPr>
            <a:r>
              <a:rPr lang="es-ES" sz="1100" dirty="0"/>
              <a:t>Supresión ovárica con </a:t>
            </a:r>
            <a:r>
              <a:rPr lang="es-ES" sz="1100" dirty="0" err="1"/>
              <a:t>GnRHa</a:t>
            </a:r>
            <a:r>
              <a:rPr lang="es-ES" sz="1100" dirty="0"/>
              <a:t> (en mujeres </a:t>
            </a:r>
            <a:r>
              <a:rPr lang="es-ES" sz="1100" dirty="0" err="1"/>
              <a:t>postpuberales</a:t>
            </a:r>
            <a:r>
              <a:rPr lang="es-ES" sz="1100" dirty="0"/>
              <a:t>)</a:t>
            </a:r>
            <a:endParaRPr lang="es-CR" sz="1100" dirty="0"/>
          </a:p>
        </p:txBody>
      </p:sp>
      <p:sp>
        <p:nvSpPr>
          <p:cNvPr id="5" name="Google Shape;64;p14">
            <a:extLst>
              <a:ext uri="{FF2B5EF4-FFF2-40B4-BE49-F238E27FC236}">
                <a16:creationId xmlns:a16="http://schemas.microsoft.com/office/drawing/2014/main" id="{4563233E-2A91-149E-63B2-0EF1F26D9800}"/>
              </a:ext>
            </a:extLst>
          </p:cNvPr>
          <p:cNvSpPr txBox="1">
            <a:spLocks/>
          </p:cNvSpPr>
          <p:nvPr/>
        </p:nvSpPr>
        <p:spPr>
          <a:xfrm>
            <a:off x="4465984" y="2870378"/>
            <a:ext cx="3054626" cy="1912003"/>
          </a:xfrm>
          <a:prstGeom prst="rect">
            <a:avLst/>
          </a:prstGeom>
          <a:noFill/>
          <a:ln w="19050">
            <a:solidFill>
              <a:schemeClr val="accent5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es-ES" sz="1400" b="1" dirty="0"/>
              <a:t>Importante: </a:t>
            </a:r>
          </a:p>
          <a:p>
            <a:pPr marL="0" indent="0" algn="ctr">
              <a:spcAft>
                <a:spcPts val="1200"/>
              </a:spcAft>
              <a:buNone/>
            </a:pPr>
            <a:r>
              <a:rPr lang="es-ES" sz="1100" dirty="0"/>
              <a:t>Para la recolección de </a:t>
            </a:r>
            <a:r>
              <a:rPr lang="es-ES" sz="1100" dirty="0" err="1"/>
              <a:t>oocitos</a:t>
            </a:r>
            <a:r>
              <a:rPr lang="es-ES" sz="1100" dirty="0"/>
              <a:t> maduros…</a:t>
            </a:r>
          </a:p>
          <a:p>
            <a:pPr marL="0" indent="0" algn="ctr">
              <a:spcAft>
                <a:spcPts val="1200"/>
              </a:spcAft>
              <a:buNone/>
            </a:pPr>
            <a:r>
              <a:rPr lang="es-ES" sz="1100" dirty="0"/>
              <a:t>La estimulación se puede dar en cualquier fase del ciclo</a:t>
            </a:r>
          </a:p>
          <a:p>
            <a:pPr marL="0" indent="0" algn="ctr">
              <a:spcAft>
                <a:spcPts val="1200"/>
              </a:spcAft>
              <a:buNone/>
            </a:pPr>
            <a:r>
              <a:rPr lang="es-ES" sz="1100" dirty="0"/>
              <a:t>El promedio de días entre la estimulación y la recolección es de 12 días.</a:t>
            </a:r>
            <a:endParaRPr lang="es-CR" sz="1100" dirty="0"/>
          </a:p>
        </p:txBody>
      </p:sp>
      <p:pic>
        <p:nvPicPr>
          <p:cNvPr id="25" name="Audio 24">
            <a:hlinkClick r:id="" action="ppaction://media"/>
            <a:extLst>
              <a:ext uri="{FF2B5EF4-FFF2-40B4-BE49-F238E27FC236}">
                <a16:creationId xmlns:a16="http://schemas.microsoft.com/office/drawing/2014/main" id="{D75ED8AE-C49F-3D08-CCC0-111E3EC69A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39844" t="-139844" r="-139844" b="-139844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87786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4816"/>
    </mc:Choice>
    <mc:Fallback>
      <p:transition spd="slow" advTm="648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>
          <a:extLst>
            <a:ext uri="{FF2B5EF4-FFF2-40B4-BE49-F238E27FC236}">
              <a16:creationId xmlns:a16="http://schemas.microsoft.com/office/drawing/2014/main" id="{8923C3F0-D745-8B3E-1522-0B87BEE81C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>
            <a:extLst>
              <a:ext uri="{FF2B5EF4-FFF2-40B4-BE49-F238E27FC236}">
                <a16:creationId xmlns:a16="http://schemas.microsoft.com/office/drawing/2014/main" id="{CA33DC21-AD16-7D58-8E13-38C24E68CCA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230019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 dirty="0">
                <a:solidFill>
                  <a:schemeClr val="accent5"/>
                </a:solidFill>
              </a:rPr>
              <a:t>Recomendaciones de seguimiento y derribando mitos</a:t>
            </a:r>
            <a:endParaRPr dirty="0">
              <a:solidFill>
                <a:schemeClr val="accent5"/>
              </a:solidFill>
            </a:endParaRPr>
          </a:p>
        </p:txBody>
      </p:sp>
      <p:sp>
        <p:nvSpPr>
          <p:cNvPr id="64" name="Google Shape;64;p14">
            <a:extLst>
              <a:ext uri="{FF2B5EF4-FFF2-40B4-BE49-F238E27FC236}">
                <a16:creationId xmlns:a16="http://schemas.microsoft.com/office/drawing/2014/main" id="{726C86E4-1DB4-AB67-658E-26BDB341672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700" y="802720"/>
            <a:ext cx="8520600" cy="34313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200"/>
              </a:spcAft>
              <a:buNone/>
            </a:pPr>
            <a:r>
              <a:rPr lang="es-ES" sz="1200" b="1" dirty="0"/>
              <a:t>Seguimiento anual a largo plazo: </a:t>
            </a:r>
          </a:p>
          <a:p>
            <a:pPr marL="171450" indent="-171450">
              <a:spcAft>
                <a:spcPts val="1200"/>
              </a:spcAft>
            </a:pPr>
            <a:r>
              <a:rPr lang="es-ES" sz="1200" dirty="0"/>
              <a:t>Historia menstrual, Tanner (hasta que alcancen la madurez sexual), medir FSH, estradiol y hormona </a:t>
            </a:r>
            <a:r>
              <a:rPr lang="es-ES" sz="1200" dirty="0" err="1"/>
              <a:t>antimülleriana</a:t>
            </a:r>
            <a:r>
              <a:rPr lang="es-ES" sz="1200" dirty="0"/>
              <a:t> (AMH). </a:t>
            </a:r>
          </a:p>
          <a:p>
            <a:pPr marL="285750" indent="-285750">
              <a:spcAft>
                <a:spcPts val="1200"/>
              </a:spcAft>
            </a:pPr>
            <a:r>
              <a:rPr lang="es-ES" sz="1200" dirty="0"/>
              <a:t>Si la AMH está baja, esto traduce una baja reserva ovárica, pero no siempre correlaciona con fertilidad o probabilidad de concepción.</a:t>
            </a:r>
          </a:p>
          <a:p>
            <a:pPr marL="0" lvl="0" indent="0">
              <a:spcAft>
                <a:spcPts val="1200"/>
              </a:spcAft>
              <a:buNone/>
            </a:pPr>
            <a:r>
              <a:rPr lang="es-ES" sz="1200" b="1" dirty="0"/>
              <a:t>Sin mitos:</a:t>
            </a:r>
          </a:p>
          <a:p>
            <a:pPr marL="285750" indent="-285750">
              <a:spcAft>
                <a:spcPts val="1200"/>
              </a:spcAft>
            </a:pPr>
            <a:r>
              <a:rPr lang="es-ES" sz="1200" dirty="0"/>
              <a:t>26% de los pacientes AYA tienen su primera experiencia sexual luego de iniciado el tratamiento</a:t>
            </a:r>
          </a:p>
          <a:p>
            <a:pPr marL="285750" indent="-285750">
              <a:spcAft>
                <a:spcPts val="1200"/>
              </a:spcAft>
            </a:pPr>
            <a:r>
              <a:rPr lang="es-ES" sz="1200" dirty="0"/>
              <a:t>Los pacientes se mantienen sexualmente activos durante el tratamiento</a:t>
            </a:r>
          </a:p>
          <a:p>
            <a:pPr marL="285750" indent="-285750">
              <a:spcAft>
                <a:spcPts val="1200"/>
              </a:spcAft>
            </a:pPr>
            <a:r>
              <a:rPr lang="es-ES" sz="1200" dirty="0"/>
              <a:t>Los sobrevivientes </a:t>
            </a:r>
            <a:r>
              <a:rPr lang="es-ES" sz="1200" dirty="0" err="1"/>
              <a:t>AYAs</a:t>
            </a:r>
            <a:r>
              <a:rPr lang="es-ES" sz="1200" dirty="0"/>
              <a:t> tienen riesgo de tener conductas sexuales riesgosas</a:t>
            </a:r>
          </a:p>
          <a:p>
            <a:pPr marL="285750" indent="-285750">
              <a:spcAft>
                <a:spcPts val="1200"/>
              </a:spcAft>
            </a:pPr>
            <a:r>
              <a:rPr lang="es-ES" sz="1200" dirty="0"/>
              <a:t>50% de los sobrevivientes tienen preocupaciones acerca de su sexualidad</a:t>
            </a:r>
          </a:p>
        </p:txBody>
      </p:sp>
      <p:pic>
        <p:nvPicPr>
          <p:cNvPr id="65" name="Google Shape;65;p14" title="AYA POWER espanol final.png">
            <a:extLst>
              <a:ext uri="{FF2B5EF4-FFF2-40B4-BE49-F238E27FC236}">
                <a16:creationId xmlns:a16="http://schemas.microsoft.com/office/drawing/2014/main" id="{4CFE5594-DD7A-7AEE-58B0-35B4773246E6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08301" y="3734637"/>
            <a:ext cx="1359501" cy="1359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 title="Elephants and Tea_dark_horizontal.png">
            <a:extLst>
              <a:ext uri="{FF2B5EF4-FFF2-40B4-BE49-F238E27FC236}">
                <a16:creationId xmlns:a16="http://schemas.microsoft.com/office/drawing/2014/main" id="{5F3447AD-4727-4819-C958-5564D61B1C07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050" y="4035975"/>
            <a:ext cx="1562900" cy="9814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0822EFF-B991-3D96-3A8B-0AEF2909C57E}"/>
              </a:ext>
            </a:extLst>
          </p:cNvPr>
          <p:cNvSpPr txBox="1"/>
          <p:nvPr/>
        </p:nvSpPr>
        <p:spPr>
          <a:xfrm>
            <a:off x="3412435" y="4234070"/>
            <a:ext cx="3849756" cy="646331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es-ES" sz="1200" dirty="0">
                <a:solidFill>
                  <a:schemeClr val="bg2"/>
                </a:solidFill>
              </a:rPr>
              <a:t>Por lo tanto… este es un tema de alta prioridad para los pacientes y debemos tener esta conversación en reiteradas ocasiones</a:t>
            </a:r>
            <a:endParaRPr lang="en-US" sz="1200" dirty="0">
              <a:solidFill>
                <a:schemeClr val="bg2"/>
              </a:solidFill>
            </a:endParaRPr>
          </a:p>
        </p:txBody>
      </p:sp>
      <p:sp>
        <p:nvSpPr>
          <p:cNvPr id="3" name="Arrow: Bent-Up 2">
            <a:extLst>
              <a:ext uri="{FF2B5EF4-FFF2-40B4-BE49-F238E27FC236}">
                <a16:creationId xmlns:a16="http://schemas.microsoft.com/office/drawing/2014/main" id="{5D580329-837B-9179-B121-19C6A7A5F940}"/>
              </a:ext>
            </a:extLst>
          </p:cNvPr>
          <p:cNvSpPr/>
          <p:nvPr/>
        </p:nvSpPr>
        <p:spPr>
          <a:xfrm rot="5400000">
            <a:off x="2881037" y="4210282"/>
            <a:ext cx="350490" cy="480392"/>
          </a:xfrm>
          <a:prstGeom prst="bentUpArrow">
            <a:avLst>
              <a:gd name="adj1" fmla="val 22561"/>
              <a:gd name="adj2" fmla="val 25000"/>
              <a:gd name="adj3" fmla="val 25000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90D0FE1A-958A-25F1-ADE4-BAD4F78492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39844" t="-139844" r="-139844" b="-139844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73975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4213"/>
    </mc:Choice>
    <mc:Fallback>
      <p:transition spd="slow" advTm="642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>
          <a:extLst>
            <a:ext uri="{FF2B5EF4-FFF2-40B4-BE49-F238E27FC236}">
              <a16:creationId xmlns:a16="http://schemas.microsoft.com/office/drawing/2014/main" id="{5CEF73FC-70F4-F453-6AE5-72EAEB7E4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>
            <a:extLst>
              <a:ext uri="{FF2B5EF4-FFF2-40B4-BE49-F238E27FC236}">
                <a16:creationId xmlns:a16="http://schemas.microsoft.com/office/drawing/2014/main" id="{2000F18F-C03A-A913-9AD4-9C3ABACFD8A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 dirty="0">
                <a:solidFill>
                  <a:schemeClr val="accent5"/>
                </a:solidFill>
              </a:rPr>
              <a:t>Materiales anexos: </a:t>
            </a:r>
            <a:endParaRPr dirty="0">
              <a:solidFill>
                <a:schemeClr val="accent5"/>
              </a:solidFill>
            </a:endParaRPr>
          </a:p>
        </p:txBody>
      </p:sp>
      <p:sp>
        <p:nvSpPr>
          <p:cNvPr id="64" name="Google Shape;64;p14">
            <a:extLst>
              <a:ext uri="{FF2B5EF4-FFF2-40B4-BE49-F238E27FC236}">
                <a16:creationId xmlns:a16="http://schemas.microsoft.com/office/drawing/2014/main" id="{9FF55F7D-0E8A-6E81-4B6C-52BDF746CF4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699" y="1152475"/>
            <a:ext cx="8447988" cy="258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s-CR" dirty="0"/>
              <a:t>Cálculo de dosis equivalente de ciclofosfamida</a:t>
            </a:r>
            <a:endParaRPr dirty="0"/>
          </a:p>
        </p:txBody>
      </p:sp>
      <p:pic>
        <p:nvPicPr>
          <p:cNvPr id="65" name="Google Shape;65;p14" title="AYA POWER espanol final.png">
            <a:extLst>
              <a:ext uri="{FF2B5EF4-FFF2-40B4-BE49-F238E27FC236}">
                <a16:creationId xmlns:a16="http://schemas.microsoft.com/office/drawing/2014/main" id="{25AE7FC9-6DD0-4C83-D1B3-35F8F2864EEC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08301" y="3734637"/>
            <a:ext cx="1359501" cy="1359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 title="Elephants and Tea_dark_horizontal.png">
            <a:extLst>
              <a:ext uri="{FF2B5EF4-FFF2-40B4-BE49-F238E27FC236}">
                <a16:creationId xmlns:a16="http://schemas.microsoft.com/office/drawing/2014/main" id="{B26931D5-0BAB-CF6A-B597-378CA72F710C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050" y="4035975"/>
            <a:ext cx="1562900" cy="981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E3DAF98-BB35-4BC1-6A7D-24E576FC63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09950" y="1525419"/>
            <a:ext cx="5751478" cy="2789583"/>
          </a:xfrm>
          <a:prstGeom prst="rect">
            <a:avLst/>
          </a:prstGeom>
        </p:spPr>
      </p:pic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4349F42A-7330-C936-7166-9CB1C48410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139844" t="-139844" r="-139844" b="-139844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36954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84"/>
    </mc:Choice>
    <mc:Fallback>
      <p:transition spd="slow" advTm="58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>
          <a:extLst>
            <a:ext uri="{FF2B5EF4-FFF2-40B4-BE49-F238E27FC236}">
              <a16:creationId xmlns:a16="http://schemas.microsoft.com/office/drawing/2014/main" id="{1CFFED25-6632-0B01-3F8E-8B59DB106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>
            <a:extLst>
              <a:ext uri="{FF2B5EF4-FFF2-40B4-BE49-F238E27FC236}">
                <a16:creationId xmlns:a16="http://schemas.microsoft.com/office/drawing/2014/main" id="{696B848C-9DE9-5943-17D4-5B3D3904B95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64;p14">
            <a:extLst>
              <a:ext uri="{FF2B5EF4-FFF2-40B4-BE49-F238E27FC236}">
                <a16:creationId xmlns:a16="http://schemas.microsoft.com/office/drawing/2014/main" id="{A006ABEE-EEAE-E5AA-C606-D7CDF8F11EA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258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65" name="Google Shape;65;p14" title="AYA POWER espanol final.png">
            <a:extLst>
              <a:ext uri="{FF2B5EF4-FFF2-40B4-BE49-F238E27FC236}">
                <a16:creationId xmlns:a16="http://schemas.microsoft.com/office/drawing/2014/main" id="{3671C3D9-DD00-0FCF-9154-A21745CBFFC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08301" y="3734637"/>
            <a:ext cx="1359501" cy="1359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 title="Elephants and Tea_dark_horizontal.png">
            <a:extLst>
              <a:ext uri="{FF2B5EF4-FFF2-40B4-BE49-F238E27FC236}">
                <a16:creationId xmlns:a16="http://schemas.microsoft.com/office/drawing/2014/main" id="{D3CFE546-645D-D437-BFFB-E9CF31BC191B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050" y="4035975"/>
            <a:ext cx="1562900" cy="981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D5CEACB-B88D-7DCE-9FE0-F08FE8BDC26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247" t="3402" r="834" b="4556"/>
          <a:stretch>
            <a:fillRect/>
          </a:stretch>
        </p:blipFill>
        <p:spPr>
          <a:xfrm>
            <a:off x="140803" y="271898"/>
            <a:ext cx="8862394" cy="341220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26FD934-5783-9E7C-7DD0-03784456C7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54994" y="3734575"/>
            <a:ext cx="3408263" cy="55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310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>
          <a:extLst>
            <a:ext uri="{FF2B5EF4-FFF2-40B4-BE49-F238E27FC236}">
              <a16:creationId xmlns:a16="http://schemas.microsoft.com/office/drawing/2014/main" id="{BF3CD7B2-979F-8BAC-433F-717E55265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>
            <a:extLst>
              <a:ext uri="{FF2B5EF4-FFF2-40B4-BE49-F238E27FC236}">
                <a16:creationId xmlns:a16="http://schemas.microsoft.com/office/drawing/2014/main" id="{B6B1B66C-3A0A-3146-382E-357AD53E9B2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64;p14">
            <a:extLst>
              <a:ext uri="{FF2B5EF4-FFF2-40B4-BE49-F238E27FC236}">
                <a16:creationId xmlns:a16="http://schemas.microsoft.com/office/drawing/2014/main" id="{25FB7CA2-F4EF-EA4B-3EFE-A446DF33CA1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258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65" name="Google Shape;65;p14" title="AYA POWER espanol final.png">
            <a:extLst>
              <a:ext uri="{FF2B5EF4-FFF2-40B4-BE49-F238E27FC236}">
                <a16:creationId xmlns:a16="http://schemas.microsoft.com/office/drawing/2014/main" id="{5259E9AC-D5D5-047D-86DE-CE8E7E3661B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08301" y="3734637"/>
            <a:ext cx="1359501" cy="1359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 title="Elephants and Tea_dark_horizontal.png">
            <a:extLst>
              <a:ext uri="{FF2B5EF4-FFF2-40B4-BE49-F238E27FC236}">
                <a16:creationId xmlns:a16="http://schemas.microsoft.com/office/drawing/2014/main" id="{14B7CAB4-E413-9E24-A545-A47002CDAAC0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050" y="4035975"/>
            <a:ext cx="1562900" cy="981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2491A01-1312-D57C-F3DA-7FEA871148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1699" y="317420"/>
            <a:ext cx="8520601" cy="34171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6CCB95C-741B-F49B-08F5-29216F8B39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49960" y="3703822"/>
            <a:ext cx="3535787" cy="574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429053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663</Words>
  <Application>Microsoft Office PowerPoint</Application>
  <PresentationFormat>On-screen Show (16:9)</PresentationFormat>
  <Paragraphs>70</Paragraphs>
  <Slides>9</Slides>
  <Notes>9</Notes>
  <HiddenSlides>0</HiddenSlides>
  <MMClips>7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Arial</vt:lpstr>
      <vt:lpstr>Simple Light</vt:lpstr>
      <vt:lpstr>Oncofertilidad</vt:lpstr>
      <vt:lpstr>Estableciendo el riesgo de efectos tardíos reproductivos</vt:lpstr>
      <vt:lpstr>¿Qué sugieren las guías una vez establecido el riesgo de infertilidad/falla gonadal de cada paciente?</vt:lpstr>
      <vt:lpstr>Barreras</vt:lpstr>
      <vt:lpstr>Opciones de preservación de fertilidad disponibles</vt:lpstr>
      <vt:lpstr>Recomendaciones de seguimiento y derribando mitos</vt:lpstr>
      <vt:lpstr>Materiales anexos: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María José Acuña Navas</cp:lastModifiedBy>
  <cp:revision>6</cp:revision>
  <dcterms:modified xsi:type="dcterms:W3CDTF">2026-05-02T04:01:16Z</dcterms:modified>
</cp:coreProperties>
</file>